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71" r:id="rId8"/>
    <p:sldId id="261" r:id="rId9"/>
    <p:sldId id="272" r:id="rId10"/>
    <p:sldId id="262" r:id="rId11"/>
    <p:sldId id="263" r:id="rId12"/>
    <p:sldId id="270" r:id="rId13"/>
    <p:sldId id="264" r:id="rId14"/>
    <p:sldId id="269" r:id="rId15"/>
    <p:sldId id="265" r:id="rId16"/>
    <p:sldId id="266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ACB-4F1F-447C-AB4D-20E4B060065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64E7-74BC-4897-B5F4-111C65BD43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ACB-4F1F-447C-AB4D-20E4B060065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64E7-74BC-4897-B5F4-111C65BD4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ACB-4F1F-447C-AB4D-20E4B060065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64E7-74BC-4897-B5F4-111C65BD4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ACB-4F1F-447C-AB4D-20E4B060065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64E7-74BC-4897-B5F4-111C65BD4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ACB-4F1F-447C-AB4D-20E4B060065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64E7-74BC-4897-B5F4-111C65BD43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ACB-4F1F-447C-AB4D-20E4B060065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64E7-74BC-4897-B5F4-111C65BD4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ACB-4F1F-447C-AB4D-20E4B060065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64E7-74BC-4897-B5F4-111C65BD43C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ACB-4F1F-447C-AB4D-20E4B060065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64E7-74BC-4897-B5F4-111C65BD4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ACB-4F1F-447C-AB4D-20E4B060065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64E7-74BC-4897-B5F4-111C65BD4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ACB-4F1F-447C-AB4D-20E4B060065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64E7-74BC-4897-B5F4-111C65BD43C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BACB-4F1F-447C-AB4D-20E4B060065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64E7-74BC-4897-B5F4-111C65BD4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F08BACB-4F1F-447C-AB4D-20E4B060065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14864E7-74BC-4897-B5F4-111C65BD43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titution.ru/" TargetMode="External"/><Relationship Id="rId2" Type="http://schemas.openxmlformats.org/officeDocument/2006/relationships/hyperlink" Target="http://www.fipi.ru/ege-i-gve-11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543800" cy="1524000"/>
          </a:xfrm>
        </p:spPr>
        <p:txBody>
          <a:bodyPr/>
          <a:lstStyle/>
          <a:p>
            <a:pPr algn="ctr"/>
            <a:r>
              <a:rPr lang="ru-RU" sz="6000" dirty="0" smtClean="0"/>
              <a:t>Обществознание на 100 баллов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3356992"/>
            <a:ext cx="7914456" cy="2808312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Мамаева О.Б., доцент ФГБОУ ВО 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«Марийский государственный университет»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Заместитель председателя комиссии по проверке заданий с развернутым ответом по обществознанию 11 класса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Йошкар-Ола, 2020</a:t>
            </a:r>
          </a:p>
        </p:txBody>
      </p:sp>
    </p:spTree>
    <p:extLst>
      <p:ext uri="{BB962C8B-B14F-4D97-AF65-F5344CB8AC3E}">
        <p14:creationId xmlns:p14="http://schemas.microsoft.com/office/powerpoint/2010/main" val="26879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1159024"/>
          </a:xfrm>
        </p:spPr>
        <p:txBody>
          <a:bodyPr/>
          <a:lstStyle/>
          <a:p>
            <a:pPr algn="ctr"/>
            <a:r>
              <a:rPr lang="ru-RU" dirty="0" smtClean="0"/>
              <a:t>Задание 27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560840" cy="417423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Задание- задача. Необходимо четко отвечать на вопросы. Обращаю внимание! В некоторых задачах неправильный ответ на первый вопрос ведет к обнулению задания.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Типы задач -  правовые, экономические, политологические, социальные.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Иногда в 27 задании модно встретить вопрос о раскрытии термина.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1224136"/>
          </a:xfrm>
        </p:spPr>
        <p:txBody>
          <a:bodyPr/>
          <a:lstStyle/>
          <a:p>
            <a:pPr algn="ctr"/>
            <a:r>
              <a:rPr lang="ru-RU" dirty="0" smtClean="0"/>
              <a:t>Задание 28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776864" cy="460628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000" b="1" u="sng" dirty="0">
                <a:solidFill>
                  <a:schemeClr val="tx1"/>
                </a:solidFill>
              </a:rPr>
              <a:t>Сложный план содержит не менее трёх пунктов</a:t>
            </a:r>
            <a:r>
              <a:rPr lang="ru-RU" sz="2000" dirty="0">
                <a:solidFill>
                  <a:schemeClr val="tx1"/>
                </a:solidFill>
              </a:rPr>
              <a:t>, включая два пункта, наличие которых позволит раскрыть данную тему по существу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b="1" u="sng" dirty="0" smtClean="0">
                <a:solidFill>
                  <a:schemeClr val="tx1"/>
                </a:solidFill>
              </a:rPr>
              <a:t>По крайней мере 2 пункта детализированы в трех подпунктах.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 задании 28 пункты плана могут быть сформулированы в тезисной, вопросной или номинативной форме; возможно также сочетание форм записи пунктов плана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u="sng" dirty="0" smtClean="0">
                <a:solidFill>
                  <a:schemeClr val="tx1"/>
                </a:solidFill>
              </a:rPr>
              <a:t>Абстрактно-обобщенные пункты: ведение, основная часть, заключение  тему не раскрывают. </a:t>
            </a:r>
            <a:endParaRPr lang="ru-RU" u="sng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Совет: пункты плана выделять с подпунктами                                         (1. Политический режим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1.1 Демократический режим; 1.2 Авторитарный режим 1.3 тоталитарный режим)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31640" y="6244208"/>
            <a:ext cx="6140152" cy="2091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685800"/>
            <a:ext cx="7694240" cy="59835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u="sng" dirty="0" smtClean="0">
                <a:solidFill>
                  <a:schemeClr val="tx1"/>
                </a:solidFill>
              </a:rPr>
              <a:t>План «Общественные </a:t>
            </a:r>
            <a:r>
              <a:rPr lang="ru-RU" b="1" u="sng" dirty="0">
                <a:solidFill>
                  <a:schemeClr val="tx1"/>
                </a:solidFill>
              </a:rPr>
              <a:t>блага в рыночной экономике». </a:t>
            </a:r>
            <a:endParaRPr lang="ru-RU" b="1" u="sng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1. Понятие </a:t>
            </a:r>
            <a:r>
              <a:rPr lang="ru-RU" b="1" dirty="0">
                <a:solidFill>
                  <a:schemeClr val="tx1"/>
                </a:solidFill>
              </a:rPr>
              <a:t>«блага».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2</a:t>
            </a:r>
            <a:r>
              <a:rPr lang="ru-RU" b="1" dirty="0">
                <a:solidFill>
                  <a:schemeClr val="tx1"/>
                </a:solidFill>
              </a:rPr>
              <a:t>. Виды благ: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2.1 </a:t>
            </a:r>
            <a:r>
              <a:rPr lang="ru-RU" b="1" dirty="0">
                <a:solidFill>
                  <a:schemeClr val="tx1"/>
                </a:solidFill>
              </a:rPr>
              <a:t>свободные и экономические;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б2.2частные </a:t>
            </a:r>
            <a:r>
              <a:rPr lang="ru-RU" b="1" dirty="0">
                <a:solidFill>
                  <a:schemeClr val="tx1"/>
                </a:solidFill>
              </a:rPr>
              <a:t>и общественные.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(При такой или близкой по смыслу формулировке п.2 достаточно двух подпунктов.) 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ru-RU" b="1" dirty="0">
                <a:solidFill>
                  <a:schemeClr val="tx1"/>
                </a:solidFill>
              </a:rPr>
              <a:t>. Признаки общественных благ: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3.1 </a:t>
            </a:r>
            <a:r>
              <a:rPr lang="ru-RU" b="1" dirty="0">
                <a:solidFill>
                  <a:schemeClr val="tx1"/>
                </a:solidFill>
              </a:rPr>
              <a:t>отсутствие конкуренции в потреблении;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3.2 неделимость</a:t>
            </a:r>
            <a:r>
              <a:rPr lang="ru-RU" b="1" dirty="0">
                <a:solidFill>
                  <a:schemeClr val="tx1"/>
                </a:solidFill>
              </a:rPr>
              <a:t>;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3.3 </a:t>
            </a:r>
            <a:r>
              <a:rPr lang="ru-RU" b="1" dirty="0" err="1" smtClean="0">
                <a:solidFill>
                  <a:schemeClr val="tx1"/>
                </a:solidFill>
              </a:rPr>
              <a:t>неисключаемость</a:t>
            </a:r>
            <a:r>
              <a:rPr lang="ru-RU" b="1" dirty="0">
                <a:solidFill>
                  <a:schemeClr val="tx1"/>
                </a:solidFill>
              </a:rPr>
              <a:t>;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3.4 нерыночный </a:t>
            </a:r>
            <a:r>
              <a:rPr lang="ru-RU" b="1" dirty="0">
                <a:solidFill>
                  <a:schemeClr val="tx1"/>
                </a:solidFill>
              </a:rPr>
              <a:t>характер стоимости. </a:t>
            </a:r>
          </a:p>
          <a:p>
            <a:pPr algn="just"/>
            <a:endParaRPr lang="ru-RU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4</a:t>
            </a:r>
            <a:r>
              <a:rPr lang="ru-RU" b="1" dirty="0">
                <a:solidFill>
                  <a:schemeClr val="tx1"/>
                </a:solidFill>
              </a:rPr>
              <a:t>. Виды общественных благ: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4.1 </a:t>
            </a:r>
            <a:r>
              <a:rPr lang="ru-RU" b="1" dirty="0">
                <a:solidFill>
                  <a:schemeClr val="tx1"/>
                </a:solidFill>
              </a:rPr>
              <a:t>чистые (обеспечение обороноспособности, охрана правопорядка и др.);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4.2 смешанные </a:t>
            </a:r>
            <a:r>
              <a:rPr lang="ru-RU" b="1" dirty="0">
                <a:solidFill>
                  <a:schemeClr val="tx1"/>
                </a:solidFill>
              </a:rPr>
              <a:t>(услуги здравоохранения, образования, общественный транспорт и др.).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(При такой или близкой по смыслу формулировке п.4 достаточно двух подпунктов.) 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5</a:t>
            </a:r>
            <a:r>
              <a:rPr lang="ru-RU" b="1" dirty="0">
                <a:solidFill>
                  <a:schemeClr val="tx1"/>
                </a:solidFill>
              </a:rPr>
              <a:t>. Незаинтересованность субъектов рынка в производстве общественных благ как одно из несовершенств рыночной экономики.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6. Организации производства общественных благ как одна из функций государства в рыночной экономике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4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8883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Задание 29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776864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Мини-сочинение! Объем не ограничен, но за излишней многословностью теряется смысл. 2 части - теоретическая и практическая (иллюстративная).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Необходимо объяснить как вы понимаете высказывание автора. Биография автора не нужна.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Высказывать согласие или не согласие с точкой зрения автора </a:t>
            </a:r>
            <a:r>
              <a:rPr lang="ru-RU" b="1" dirty="0" smtClean="0">
                <a:solidFill>
                  <a:schemeClr val="tx1"/>
                </a:solidFill>
              </a:rPr>
              <a:t>не обязательно</a:t>
            </a:r>
            <a:r>
              <a:rPr lang="ru-RU" dirty="0" smtClean="0">
                <a:solidFill>
                  <a:schemeClr val="tx1"/>
                </a:solidFill>
              </a:rPr>
              <a:t>…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 теоретической части должны быть раскрыты термины (не менее 2-х), показано знание теории, функций, признаков, черт, видов обсуждаемых явлений и процессов.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Примеры во второй части должны подтверждать теорию из первой, быть  развернутыми и относиться к разным сферам общественной жизни ( Пример: личный социальный опыт и история)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7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640960" cy="685800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«Все хозяйственные операции можно в конечном счёте свести к обозначению тремя словами: "люди", "продукты", "прибыль". На первом месте стоят люди». (Л. </a:t>
            </a:r>
            <a:r>
              <a:rPr lang="ru-RU" b="1" dirty="0" err="1">
                <a:solidFill>
                  <a:schemeClr val="tx1"/>
                </a:solidFill>
              </a:rPr>
              <a:t>Якокка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Автор </a:t>
            </a:r>
            <a:r>
              <a:rPr lang="ru-RU" b="1" dirty="0">
                <a:solidFill>
                  <a:schemeClr val="tx1"/>
                </a:solidFill>
              </a:rPr>
              <a:t>высказывания обращается к вопросу о значимости и месте предпринимательской деятельности в системе факторов производства и экономике в целом, обращая при этом особое внимание на людей как важнейших участников экономической деятельности, способствующих полноценному развитию общественных отношений в сфере экономики.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 Термин «экономические отношения» не раскрыт!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Для раскрытия данной темы обратимся к нескольким теоретическим понятиям и положениям. Факторы производства – это ресурсы, которые используются при производстве товаров и услуг. К факторам производства в современной экономической науке относят землю, капитал, труд и предпринимательские способности. Однако в современной рыночной системе наиважнейшая роль при производстве товаров и услуг отводится предпринимательской деятельности?, под которой понимают самостоятельную, осуществляемую на свой страх и риск деятельность, направленную на получении прибыли, являющейся факторным доходом. Безусловно, для успешной экономической деятельности и получения стабильно растущей прибыли предприниматель должен обладать рядом ключевых качеств, обусловливающих его успех: инициативность, готовность пойти на риск, самостоятельность, решительность. Но также стоит отметить и способность предпринимателя к руководству людьми, его умение сплотить рабочий персонал для эффективного производства товаров и услуг.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Почему не раскрыли труд как фактор производства и соответственно «человеческий  капитал»?  Так же можно было раскрыть тему через производство и потребление – люди создают товары и услуги для людей-потребителей!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Так, известный американский бизнесмен, основатель современного автомобилестроения Генри Форд с трепетом относился к работникам своего промышленного предприятия. Он всегда подбирал исключительно квалифицированный персонал, поэтому и автомобили отличались своим качеством, и  работники за свою деятельность получали достойную заработную плату. Также Генри Форд установил пятидневную рабочую неделю (первый в мире на то время) и построил рабочий посёлок для персонала своего предприятия. Во многом именно эти факторы способствовали росту производства качественного товара и спросу на автомобили Форда, что и определило его успех.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Пример </a:t>
            </a:r>
            <a:r>
              <a:rPr lang="ru-RU" b="1" dirty="0">
                <a:solidFill>
                  <a:srgbClr val="FF0000"/>
                </a:solidFill>
              </a:rPr>
              <a:t>на «труд» как фактор производства, но не на предпринимательскую деятельность! Предпринимательство – создание чего-то нового  (товара, услуги, технологии)!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Однако нельзя забывать и тот факт, что значительная роль при проведении хозяйственных операций  отводится и самим работникам. Во многом от их личных качеств, от их отношения к труду и работодателю зависит положение предприятия на рынке.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Примером к вышесказанному может служить трудолюбие японцев, которые зачастую живут и умирают на работе. В Японии установлен шестидневный рабочий день и всего лишь несколько национальных праздников, когда граждане могут отдохнуть в кругу родных людей. Это и объясняет экономическое чудо Японии, которая на данной момент наряду с США является постиндустриальным государством. А на международном трудовом рынке высоко ценятся кадры из Японии, поскольку японцы усердны, исполнительны, трудолюбивы, креативны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Насчет креативности – в Японии, Корее, Китае все плохо – коллективистские культуры с принципом – «не высовывайся»!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Таким образом, люди являются ключевым ресурсом в хозяйственных операциях, поскольку определяют общее развитие экономических отношений, ситуацию в системе рынка. Поэтому предпринимательство, которое также является важным компонентом в экономике, должно быть тесно связано с работниками, должно учитывать их квалификацию и личные качества.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Тема </a:t>
            </a:r>
            <a:r>
              <a:rPr lang="ru-RU" b="1" dirty="0">
                <a:solidFill>
                  <a:srgbClr val="FF0000"/>
                </a:solidFill>
              </a:rPr>
              <a:t>раскрыта только частично! Начали про предпринимательство, тогда и примеры должны быть на предпринимательство.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200800" cy="1296144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Максимальные </a:t>
            </a:r>
            <a:r>
              <a:rPr lang="ru-RU" sz="4000" dirty="0" smtClean="0"/>
              <a:t>баллы за задания второй части</a:t>
            </a:r>
            <a:endParaRPr lang="ru-RU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8676456" cy="147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0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554416" cy="108701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Рекомендованная литература и источники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770440" cy="46874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1. Официальный сайт «Федерального института педагогических измерений» </a:t>
            </a:r>
            <a:r>
              <a:rPr lang="en-US" dirty="0">
                <a:solidFill>
                  <a:schemeClr val="tx1"/>
                </a:solidFill>
              </a:rPr>
              <a:t>URL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u="sng" dirty="0" smtClean="0">
                <a:solidFill>
                  <a:schemeClr val="tx1"/>
                </a:solidFill>
                <a:hlinkClick r:id="rId2"/>
              </a:rPr>
              <a:t>www.fipi.ru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/ege-i-gve-11/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Конституция РФ  Электронная правовая система Консультант Плюс. Режим доступа: 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http://www.constitution.ru/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ru-RU" dirty="0" smtClean="0">
                <a:solidFill>
                  <a:schemeClr val="tx1"/>
                </a:solidFill>
              </a:rPr>
              <a:t>Котова </a:t>
            </a:r>
            <a:r>
              <a:rPr lang="ru-RU" dirty="0">
                <a:solidFill>
                  <a:schemeClr val="tx1"/>
                </a:solidFill>
              </a:rPr>
              <a:t>О.А., </a:t>
            </a:r>
            <a:r>
              <a:rPr lang="ru-RU" dirty="0" err="1">
                <a:solidFill>
                  <a:schemeClr val="tx1"/>
                </a:solidFill>
              </a:rPr>
              <a:t>Лискова</a:t>
            </a:r>
            <a:r>
              <a:rPr lang="ru-RU" dirty="0">
                <a:solidFill>
                  <a:schemeClr val="tx1"/>
                </a:solidFill>
              </a:rPr>
              <a:t> Т.Е. Обществознание базовый уровень 10 класс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– М. Просвещение, 2020 – 112 с.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4. Котова О.А., </a:t>
            </a:r>
            <a:r>
              <a:rPr lang="ru-RU" dirty="0" err="1">
                <a:solidFill>
                  <a:schemeClr val="tx1"/>
                </a:solidFill>
              </a:rPr>
              <a:t>Лискова</a:t>
            </a:r>
            <a:r>
              <a:rPr lang="ru-RU" dirty="0">
                <a:solidFill>
                  <a:schemeClr val="tx1"/>
                </a:solidFill>
              </a:rPr>
              <a:t> Т.Е. Обществознание базовый уровень 11 класс. – М. Просвещение, 2019 – 112 с.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5.</a:t>
            </a:r>
            <a:r>
              <a:rPr lang="ru-RU" dirty="0" smtClean="0">
                <a:solidFill>
                  <a:schemeClr val="tx1"/>
                </a:solidFill>
              </a:rPr>
              <a:t>Обществознание </a:t>
            </a:r>
            <a:r>
              <a:rPr lang="ru-RU" dirty="0">
                <a:solidFill>
                  <a:schemeClr val="tx1"/>
                </a:solidFill>
              </a:rPr>
              <a:t>10 класс.  Учебник для общеобразовательных организаций: базовый уровень / Л.Н. Боголюбов  и др. под ред. Л.Н. Боголюбова. – М.: Просвещение, 2019. –       319 с.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6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Обществознание 11 класс.  Учебник для общеобразовательных организаций: базовый уровень / Л.Н. Боголюбов  и др. под ред. Л.Н. Боголюбова и А.Ю. </a:t>
            </a:r>
            <a:r>
              <a:rPr lang="ru-RU" dirty="0" err="1">
                <a:solidFill>
                  <a:schemeClr val="tx1"/>
                </a:solidFill>
              </a:rPr>
              <a:t>Лазебниковой</a:t>
            </a:r>
            <a:r>
              <a:rPr lang="ru-RU" dirty="0">
                <a:solidFill>
                  <a:schemeClr val="tx1"/>
                </a:solidFill>
              </a:rPr>
              <a:t>. – М.: Просвещение, 2019. – 334 с.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7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Экономика. Учебник 10-11 класс / Грязнова А.А., Думная Н.Н.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М.: Интеллект-Центр,  2020. – 496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6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60848"/>
            <a:ext cx="7200800" cy="16002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5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9288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Разделы, вызывающие трудности у обучающихся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606003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805264"/>
            <a:ext cx="5924128" cy="366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Задания 21, 22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704856" cy="49663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Состоят из нескольких, взаимосвязанных по смыслу вопросов опирающихся на текст, требующих представить  мнение автора текста или информацию из текста.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 22 задании встречается формулировка «объяснить понятие…» Но!! Здесь своими словами!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Совет: отвечать на вопросы последовательно и полно «По поводу государственного регулирования экономики автор….» Пронумеровать ответы: 1.,2.,3. Ответы на вопросы могут быть раскиданы по всему тексту.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ВНИМАНИЕ! Если вы просто переписываете кусок текста, но на вопросы не отвечаете, ответ не засчитывается!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1087016"/>
          </a:xfrm>
        </p:spPr>
        <p:txBody>
          <a:bodyPr/>
          <a:lstStyle/>
          <a:p>
            <a:pPr algn="ctr"/>
            <a:r>
              <a:rPr lang="ru-RU" dirty="0" smtClean="0"/>
              <a:t>Задания 23, 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615808" cy="4678288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 заданиях 23, 24 требуется  найти информацию в тексте и в 23 задании обычно привести примеры, а в 24 задании привести аргументы.</a:t>
            </a:r>
          </a:p>
          <a:p>
            <a:pPr algn="just"/>
            <a:r>
              <a:rPr lang="ru-RU" b="1" u="sng" dirty="0" smtClean="0">
                <a:solidFill>
                  <a:schemeClr val="tx1"/>
                </a:solidFill>
              </a:rPr>
              <a:t>Пример</a:t>
            </a:r>
            <a:r>
              <a:rPr lang="ru-RU" b="1" dirty="0" smtClean="0">
                <a:solidFill>
                  <a:schemeClr val="tx1"/>
                </a:solidFill>
              </a:rPr>
              <a:t> – конкретное событие, явление, которое связано с темой вопроса и выражено развернуто – предложение, не словосочетание! (Что? Где? Когда? С кем?  Произошло?) – может быть реальный пример, может быть моделирование социальной ситуации.</a:t>
            </a:r>
          </a:p>
          <a:p>
            <a:pPr algn="just"/>
            <a:r>
              <a:rPr lang="ru-RU" b="1" u="sng" dirty="0" smtClean="0">
                <a:solidFill>
                  <a:schemeClr val="tx1"/>
                </a:solidFill>
              </a:rPr>
              <a:t>Аргумент</a:t>
            </a:r>
            <a:r>
              <a:rPr lang="ru-RU" b="1" dirty="0" smtClean="0">
                <a:solidFill>
                  <a:schemeClr val="tx1"/>
                </a:solidFill>
              </a:rPr>
              <a:t> – обобщенное мнение, утверждение в поддержку определенной точки зрения (объяснение).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8709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Задание 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543800" cy="4824536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 задании надо дать развернутое определение понятия (как в учебнике)</a:t>
            </a:r>
            <a:r>
              <a:rPr lang="ru-RU" dirty="0" smtClean="0">
                <a:solidFill>
                  <a:schemeClr val="tx1"/>
                </a:solidFill>
              </a:rPr>
              <a:t>. Можно дать определение через описание признаков – не менее двух признаков. Не допускать тавтологии (Правовое государство – это государство!!! Не верно!) </a:t>
            </a:r>
            <a:r>
              <a:rPr lang="ru-RU" b="1" dirty="0" smtClean="0">
                <a:solidFill>
                  <a:schemeClr val="tx1"/>
                </a:solidFill>
              </a:rPr>
              <a:t>Если определение не верно, - за задание 0 баллов.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Вторая часть задания – составить два предложения по условиям задания </a:t>
            </a:r>
            <a:r>
              <a:rPr lang="ru-RU" dirty="0" smtClean="0">
                <a:solidFill>
                  <a:schemeClr val="tx1"/>
                </a:solidFill>
              </a:rPr>
              <a:t>– предложения развернутые, не словосочетания!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 общей сложности 3 предложения!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Отличия раскрытия понятий в 22 и 25 заданиях: в 22 своими словами, в 25 – устоявшаяся терминология.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8293968" cy="2176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1" y="356308"/>
            <a:ext cx="8461351" cy="284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1" y="3356992"/>
            <a:ext cx="8424936" cy="27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7870" y="2721694"/>
            <a:ext cx="4785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Неправильно!!!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04856" cy="1231032"/>
          </a:xfrm>
        </p:spPr>
        <p:txBody>
          <a:bodyPr/>
          <a:lstStyle/>
          <a:p>
            <a:pPr algn="ctr"/>
            <a:r>
              <a:rPr lang="ru-RU" dirty="0" smtClean="0"/>
              <a:t>Задание 26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7704856" cy="453650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Приведите примеры… функций, признаков, видов…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u="sng" dirty="0" smtClean="0">
                <a:solidFill>
                  <a:schemeClr val="tx1"/>
                </a:solidFill>
              </a:rPr>
              <a:t>Функция – пример, признак – пример, вид – пример.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Примеры формулируются развернуто – предложение, не словосочетание</a:t>
            </a:r>
            <a:r>
              <a:rPr lang="ru-RU" dirty="0">
                <a:solidFill>
                  <a:schemeClr val="tx1"/>
                </a:solidFill>
              </a:rPr>
              <a:t>. (например, Н. взял кредит в банке и купил квартиру) / общие факты/виды/процессы (например, ожидание роста цен на картофель привело к ажиотажному спросу на него и т.п</a:t>
            </a:r>
            <a:r>
              <a:rPr lang="ru-RU" dirty="0" smtClean="0">
                <a:solidFill>
                  <a:schemeClr val="tx1"/>
                </a:solidFill>
              </a:rPr>
              <a:t>.).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Примеры из общественной жизни настоящего и прошлого, литературных произведений засчитываются только в том случае, если они не содержат фактических ошибок.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2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725144"/>
            <a:ext cx="7842448" cy="1447056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Проиллюстрируйте примерами любые три критерия общественного прогресса. (В каждом случае сначала укажите критерий, затем приведите соответствующий пример, иллюстрирующий последовательность изменений в обществе, характеризующих прогресс. Каждый пример должен быть сформулирован развёрнуто.)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201853" cy="331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3978340"/>
            <a:ext cx="4785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Неправильно!!!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131</TotalTime>
  <Words>1602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Impact</vt:lpstr>
      <vt:lpstr>Times New Roman</vt:lpstr>
      <vt:lpstr>NewsPrint</vt:lpstr>
      <vt:lpstr>Обществознание на 100 баллов</vt:lpstr>
      <vt:lpstr> Разделы, вызывающие трудности у обучающихся</vt:lpstr>
      <vt:lpstr>Презентация PowerPoint</vt:lpstr>
      <vt:lpstr>Задания 21, 22</vt:lpstr>
      <vt:lpstr>Задания 23, 24</vt:lpstr>
      <vt:lpstr>Задание 25</vt:lpstr>
      <vt:lpstr>Презентация PowerPoint</vt:lpstr>
      <vt:lpstr>Задание 26</vt:lpstr>
      <vt:lpstr>Проиллюстрируйте примерами любые три критерия общественного прогресса. (В каждом случае сначала укажите критерий, затем приведите соответствующий пример, иллюстрирующий последовательность изменений в обществе, характеризующих прогресс. Каждый пример должен быть сформулирован развёрнуто.)</vt:lpstr>
      <vt:lpstr>Задание 27</vt:lpstr>
      <vt:lpstr>Задание 28</vt:lpstr>
      <vt:lpstr>Презентация PowerPoint</vt:lpstr>
      <vt:lpstr>Задание 29 </vt:lpstr>
      <vt:lpstr>Презентация PowerPoint</vt:lpstr>
      <vt:lpstr>Максимальные баллы за задания второй части</vt:lpstr>
      <vt:lpstr>Рекомендованная литература и источники</vt:lpstr>
      <vt:lpstr>Спасибо за внимание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Обществознание на 100 баллов</dc:title>
  <dc:creator>Ольга</dc:creator>
  <cp:lastModifiedBy>USER</cp:lastModifiedBy>
  <cp:revision>18</cp:revision>
  <dcterms:created xsi:type="dcterms:W3CDTF">2020-04-12T11:13:25Z</dcterms:created>
  <dcterms:modified xsi:type="dcterms:W3CDTF">2020-04-16T13:11:23Z</dcterms:modified>
</cp:coreProperties>
</file>